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861E6-7476-4BD0-A89D-C8293F632C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37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AFAD0-219E-4589-8A7B-2EF5EAC780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11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7A222-49AF-4AD5-99CD-921E99AE5F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00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0D236-D114-422A-97B7-404A7CC7D4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37134-58DB-4130-A2B9-8BCCDD61E3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06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64448-976B-4849-920A-A385666C79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222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1B3F9-8CF6-4054-8286-321C28355A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099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49F60-4020-4083-BF1A-6E873AD123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135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C425A-E009-4141-8FDC-F83227E18F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177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16D94-30C8-41BF-BD8C-A74525CFE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85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ABE52-18BD-419E-B92A-0AA6019DC0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3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0C6B5DA-B58C-4C0A-BA44-9005ECC2B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 idx="4294967295"/>
          </p:nvPr>
        </p:nvSpPr>
        <p:spPr>
          <a:xfrm>
            <a:off x="323528" y="908720"/>
            <a:ext cx="8439472" cy="1600200"/>
          </a:xfrm>
        </p:spPr>
        <p:txBody>
          <a:bodyPr/>
          <a:lstStyle/>
          <a:p>
            <a:pPr eaLnBrk="1" hangingPunct="1"/>
            <a:r>
              <a:rPr lang="en-US" altLang="en-US" sz="3600" dirty="0" smtClean="0"/>
              <a:t>Long-Term Athletic Development</a:t>
            </a:r>
            <a:br>
              <a:rPr lang="en-US" altLang="en-US" sz="3600" dirty="0" smtClean="0"/>
            </a:br>
            <a:r>
              <a:rPr lang="en-US" altLang="en-US" sz="3600" dirty="0" smtClean="0"/>
              <a:t>(LTAD</a:t>
            </a:r>
            <a:r>
              <a:rPr lang="en-US" altLang="en-US" sz="3600" dirty="0" smtClean="0"/>
              <a:t>)</a:t>
            </a:r>
            <a:br>
              <a:rPr lang="en-US" altLang="en-US" sz="3600" dirty="0" smtClean="0"/>
            </a:br>
            <a:r>
              <a:rPr lang="en-US" altLang="en-US" sz="2000" dirty="0" smtClean="0">
                <a:solidFill>
                  <a:srgbClr val="FF0000"/>
                </a:solidFill>
              </a:rPr>
              <a:t>Why is Quality Training More Important than Playing Games?</a:t>
            </a:r>
            <a:endParaRPr lang="en-US" altLang="en-US" sz="2000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F4F68DA-EC9F-4F82-8903-699AF97925A1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2056" name="Picture 8" descr="Ben USA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1"/>
          <a:stretch>
            <a:fillRect/>
          </a:stretch>
        </p:blipFill>
        <p:spPr bwMode="auto">
          <a:xfrm>
            <a:off x="609600" y="2743200"/>
            <a:ext cx="2743200" cy="3505200"/>
          </a:xfrm>
          <a:prstGeom prst="rect">
            <a:avLst/>
          </a:prstGeom>
          <a:noFill/>
          <a:ln w="63500" cmpd="tri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6" descr="Dempsey Balanc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743200"/>
            <a:ext cx="2590800" cy="356235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533400" y="990600"/>
            <a:ext cx="80772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 b="1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A high volume of ball contacts and repeated exposure to standard tactical situations are the most important elements of the player development process for pre-teens and those </a:t>
            </a: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navigating the turmoil of adolescence.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Fundamental muscle memory patterns are established through the myelinization process in the pre-teen years and this developmental window is regarded as the most critical period for the evolution of competent technicians and the rise of expressive soccer personalities.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DF9E7ED-B5C8-46CC-A38D-43B4C23FB25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02" name="TextBox 3"/>
          <p:cNvSpPr txBox="1">
            <a:spLocks noChangeArrowheads="1"/>
          </p:cNvSpPr>
          <p:nvPr/>
        </p:nvSpPr>
        <p:spPr bwMode="auto">
          <a:xfrm>
            <a:off x="533400" y="1073150"/>
            <a:ext cx="8077200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 </a:t>
            </a: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It is an accepted principle that in any of life’s endeavors, reaching a level of excellence requires about 10,000 hours of active and intense preparation.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As a long-term athletic development (LTAD) sport, the best predictor of future soccer ability is the time invested in deliberate “deep” practice.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 b="1">
                <a:solidFill>
                  <a:srgbClr val="CC3300"/>
                </a:solidFill>
                <a:latin typeface="Calibri" pitchFamily="34" charset="0"/>
                <a:cs typeface="Arial" charset="0"/>
              </a:rPr>
              <a:t>					Time In = Skill Out.</a:t>
            </a:r>
            <a:endParaRPr lang="en-US" altLang="en-US" sz="2400">
              <a:solidFill>
                <a:srgbClr val="CC33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4103" name="Picture 5" descr="Mansfield COE 2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419600"/>
            <a:ext cx="4343400" cy="220980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26" name="TextBox 3"/>
          <p:cNvSpPr txBox="1">
            <a:spLocks noChangeArrowheads="1"/>
          </p:cNvSpPr>
          <p:nvPr/>
        </p:nvSpPr>
        <p:spPr bwMode="auto">
          <a:xfrm>
            <a:off x="533400" y="1073150"/>
            <a:ext cx="80772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 </a:t>
            </a:r>
          </a:p>
          <a:p>
            <a:pPr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To maximize soccer potential, aspiring young players…</a:t>
            </a:r>
          </a:p>
          <a:p>
            <a:pPr eaLnBrk="1" hangingPunct="1">
              <a:buFontTx/>
              <a:buAutoNum type="arabicPeriod"/>
            </a:pPr>
            <a:endParaRPr lang="en-US" altLang="en-US" sz="2400">
              <a:latin typeface="Calibri" pitchFamily="34" charset="0"/>
              <a:cs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en-US" sz="2400">
                <a:latin typeface="Calibri" pitchFamily="34" charset="0"/>
                <a:cs typeface="Arial" charset="0"/>
              </a:rPr>
              <a:t>Must be self-motivated to engage in challenging and purposeful training in order to  	</a:t>
            </a:r>
          </a:p>
          <a:p>
            <a:pPr lvl="1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	a) Improve technical range and efficiency. </a:t>
            </a:r>
          </a:p>
          <a:p>
            <a:pPr lvl="2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b) Overcome deficiencies.</a:t>
            </a:r>
          </a:p>
          <a:p>
            <a:pPr lvl="2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en-US" sz="2400">
                <a:latin typeface="Calibri" pitchFamily="34" charset="0"/>
                <a:cs typeface="Arial" charset="0"/>
              </a:rPr>
              <a:t>Must be receptive to critical feedback.</a:t>
            </a:r>
          </a:p>
          <a:p>
            <a:pPr eaLnBrk="1" hangingPunct="1">
              <a:buFontTx/>
              <a:buAutoNum type="arabicPeriod"/>
            </a:pPr>
            <a:endParaRPr lang="en-US" altLang="en-US" sz="2400">
              <a:latin typeface="Calibri" pitchFamily="34" charset="0"/>
              <a:cs typeface="Arial" charset="0"/>
            </a:endParaRPr>
          </a:p>
        </p:txBody>
      </p:sp>
      <p:pic>
        <p:nvPicPr>
          <p:cNvPr id="5127" name="Picture 5" descr="07 State Cup (4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084638"/>
            <a:ext cx="2133600" cy="2392362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2" descr="http://web.mlsnet.com/t102/imgs/stadium/stadi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029200"/>
            <a:ext cx="3200400" cy="160020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50" name="TextBox 3"/>
          <p:cNvSpPr txBox="1">
            <a:spLocks noChangeArrowheads="1"/>
          </p:cNvSpPr>
          <p:nvPr/>
        </p:nvSpPr>
        <p:spPr bwMode="auto">
          <a:xfrm>
            <a:off x="533400" y="1073150"/>
            <a:ext cx="8077200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In the free play era, motivated young soccer players kicked and headed their ball against a wall; controlled their ball as it rebounded from curbs, walls, fences and playmates; and played small, medium and large-sided games for hours on end.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It was not uncommon for enthusiastic kids to log 10-20 hours of soccer per week – or 2-3 hours per day, every day – in both isolated skill development and in unstructured games of varying configurations with players of varying ages.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74" name="TextBox 3"/>
          <p:cNvSpPr txBox="1">
            <a:spLocks noChangeArrowheads="1"/>
          </p:cNvSpPr>
          <p:nvPr/>
        </p:nvSpPr>
        <p:spPr bwMode="auto">
          <a:xfrm>
            <a:off x="533400" y="1066800"/>
            <a:ext cx="80772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Conservatively assuming only 10 months of playing soccer for 15 hours each week, 10,000 hours of training would take approximately 14 years to accumulate.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The top young players (professional and amateur) typically break into their club’s first team in their late teens or early 20’s and reach their prime by their mid- to late-20’s.  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For the top goalkeepers, the maturational curve is slower, but many also compete well into their 30’s.  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B0053BF-B4FC-4FA1-A584-1E1C01628C11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198" name="TextBox 3"/>
          <p:cNvSpPr txBox="1">
            <a:spLocks noChangeArrowheads="1"/>
          </p:cNvSpPr>
          <p:nvPr/>
        </p:nvSpPr>
        <p:spPr bwMode="auto">
          <a:xfrm>
            <a:off x="533400" y="990600"/>
            <a:ext cx="8077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</p:txBody>
      </p:sp>
      <p:graphicFrame>
        <p:nvGraphicFramePr>
          <p:cNvPr id="64552" name="Group 40"/>
          <p:cNvGraphicFramePr>
            <a:graphicFrameLocks noGrp="1"/>
          </p:cNvGraphicFramePr>
          <p:nvPr/>
        </p:nvGraphicFramePr>
        <p:xfrm>
          <a:off x="1333627" y="3048000"/>
          <a:ext cx="6286373" cy="228600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2085848"/>
                <a:gridCol w="1036638"/>
                <a:gridCol w="1038225"/>
                <a:gridCol w="1058862"/>
                <a:gridCol w="10668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Free Play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Cultures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(U-6/8/10)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Modern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Society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(U-6/8/10)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Free Play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Cultures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(U-14+)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Modern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Society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(U-14+)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Average # Practice Hours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 Week (estimated)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10-20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2-4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8-14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2-8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Average # of Games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 Week (estimated)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1-3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2-5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Average # Tournaments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 Year (estimated)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33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0-4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0-2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1-10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200" name="Rectangle 5"/>
          <p:cNvSpPr>
            <a:spLocks noChangeArrowheads="1"/>
          </p:cNvSpPr>
          <p:nvPr/>
        </p:nvSpPr>
        <p:spPr bwMode="auto">
          <a:xfrm>
            <a:off x="457200" y="1676400"/>
            <a:ext cx="8229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In the free play cultures, organized sport began around U-12. Young players often experienced a ratio of up to 20:0 when comparing hours of practice against hours of game play.</a:t>
            </a:r>
          </a:p>
        </p:txBody>
      </p:sp>
      <p:sp>
        <p:nvSpPr>
          <p:cNvPr id="8201" name="Rectangle 6"/>
          <p:cNvSpPr>
            <a:spLocks noChangeArrowheads="1"/>
          </p:cNvSpPr>
          <p:nvPr/>
        </p:nvSpPr>
        <p:spPr bwMode="auto">
          <a:xfrm>
            <a:off x="457200" y="5429250"/>
            <a:ext cx="82296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For today’s average player, the time allotted to soccer practice during the typical week may be no more than 3-4 hours and it is not uncommon for players to play more than they practice.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222" name="TextBox 3"/>
          <p:cNvSpPr txBox="1">
            <a:spLocks noChangeArrowheads="1"/>
          </p:cNvSpPr>
          <p:nvPr/>
        </p:nvSpPr>
        <p:spPr bwMode="auto">
          <a:xfrm>
            <a:off x="533400" y="990600"/>
            <a:ext cx="80772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 b="1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To compensate for these societal changes, the best youth coaches use the ideals of the free play culture and accelerate learning through individual skill activities and competition in a variety of conditioned small-sided games. 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They have adopted the inclusive “Play Day Model” for their youngest players; they promote individual technical challenges as club-wide initiatives; they offer remedial programs to those who are motivated to self-train; and, they provide opportunities to train 3-4 nights per week. 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5113A8-4370-4DF9-93F5-6D43EC1E4825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46" name="TextBox 3"/>
          <p:cNvSpPr txBox="1">
            <a:spLocks noChangeArrowheads="1"/>
          </p:cNvSpPr>
          <p:nvPr/>
        </p:nvSpPr>
        <p:spPr bwMode="auto">
          <a:xfrm>
            <a:off x="533400" y="1073150"/>
            <a:ext cx="807720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Long-Term Athletic Development</a:t>
            </a:r>
          </a:p>
          <a:p>
            <a:pPr algn="ctr" eaLnBrk="1" hangingPunct="1"/>
            <a:endParaRPr lang="en-US" altLang="en-US" sz="2400" b="1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To make significant gains in ability, players must be willing to engage in “deep” practice, which takes time and effort and serves to minimize limitations and maximize strengths.   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The top players have always been self-made through deep practice, which is observed in those who arrive early for training and leave late; who purposefully work on their ball skills during free time; who independently develop their fitness and strength; who study the game and the great players; who grow to love soccer and its traditions; and who relish the hard work and struggle required to make them better.  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08307D-441A-4878-99AB-78610395BA8C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1219200"/>
            <a:ext cx="7772400" cy="914400"/>
          </a:xfrm>
        </p:spPr>
        <p:txBody>
          <a:bodyPr/>
          <a:lstStyle/>
          <a:p>
            <a:pPr eaLnBrk="1" hangingPunct="1"/>
            <a:r>
              <a:rPr lang="en-US" altLang="en-US" smtClean="0"/>
              <a:t>Game Play and LTAD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61FDDF6-9FD8-4760-A238-8511323DBAA0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11272" name="Picture 7" descr="Chelsea Seattle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2438400"/>
            <a:ext cx="7296150" cy="411480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4" name="TextBox 3"/>
          <p:cNvSpPr txBox="1">
            <a:spLocks noChangeArrowheads="1"/>
          </p:cNvSpPr>
          <p:nvPr/>
        </p:nvSpPr>
        <p:spPr bwMode="auto">
          <a:xfrm>
            <a:off x="533400" y="1143000"/>
            <a:ext cx="80772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Game Play and LTAD</a:t>
            </a:r>
          </a:p>
          <a:p>
            <a:pPr algn="ctr" eaLnBrk="1" hangingPunct="1"/>
            <a:endParaRPr lang="en-US" altLang="en-US" sz="2400" b="1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It is not uncommon for young players in the United States to compete in over 100 games during the calendar year. Many adults believe that game play is more important than training. </a:t>
            </a: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endParaRPr lang="en-US" altLang="en-US" sz="2400" b="1">
              <a:solidFill>
                <a:srgbClr val="CC3300"/>
              </a:solidFill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 b="1">
                <a:solidFill>
                  <a:srgbClr val="CC3300"/>
                </a:solidFill>
                <a:latin typeface="Calibri" pitchFamily="34" charset="0"/>
                <a:cs typeface="Arial" charset="0"/>
              </a:rPr>
              <a:t>				</a:t>
            </a:r>
          </a:p>
          <a:p>
            <a:pPr algn="ctr" eaLnBrk="1" hangingPunct="1"/>
            <a:r>
              <a:rPr lang="en-US" altLang="en-US" sz="2400" b="1">
                <a:solidFill>
                  <a:srgbClr val="CC3300"/>
                </a:solidFill>
                <a:latin typeface="Calibri" pitchFamily="34" charset="0"/>
                <a:cs typeface="Arial" charset="0"/>
              </a:rPr>
              <a:t>				The numbers say otherwise….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C590C89-CFEB-41FE-9DBC-49D199589A32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12296" name="Picture 8" descr="P10107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390900"/>
            <a:ext cx="5334000" cy="240030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8" name="TextBox 3"/>
          <p:cNvSpPr txBox="1">
            <a:spLocks noChangeArrowheads="1"/>
          </p:cNvSpPr>
          <p:nvPr/>
        </p:nvSpPr>
        <p:spPr bwMode="auto">
          <a:xfrm>
            <a:off x="533400" y="1144588"/>
            <a:ext cx="80772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Game Play and LTAD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A top level professional soccer match lasts 90 minutes. Each team is allowed a maximum of three substitutions. Once a player leaves the field, they cannot return. The “active” time, when the ball is in live play, is approximately 70% of the game time. Each player is in direct contact with the ball for an average of just over two minutes. 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71894" y="4708525"/>
          <a:ext cx="7862506" cy="155448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1379826"/>
                <a:gridCol w="827561"/>
                <a:gridCol w="846455"/>
                <a:gridCol w="963930"/>
                <a:gridCol w="963930"/>
                <a:gridCol w="1582700"/>
                <a:gridCol w="12981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Game </a:t>
                      </a:r>
                    </a:p>
                    <a:p>
                      <a:pPr algn="ctr"/>
                      <a:r>
                        <a:rPr lang="en-US" dirty="0" smtClean="0"/>
                        <a:t>Form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Game </a:t>
                      </a:r>
                    </a:p>
                    <a:p>
                      <a:pPr algn="ctr"/>
                      <a:r>
                        <a:rPr lang="en-US" dirty="0" smtClean="0"/>
                        <a:t>Roster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Game </a:t>
                      </a:r>
                    </a:p>
                    <a:p>
                      <a:pPr algn="ctr"/>
                      <a:r>
                        <a:rPr lang="en-US" dirty="0" smtClean="0"/>
                        <a:t>Time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Active </a:t>
                      </a:r>
                    </a:p>
                    <a:p>
                      <a:pPr algn="ctr"/>
                      <a:r>
                        <a:rPr lang="en-US" dirty="0" smtClean="0"/>
                        <a:t>Time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Ave. </a:t>
                      </a:r>
                    </a:p>
                    <a:p>
                      <a:pPr algn="ctr"/>
                      <a:r>
                        <a:rPr lang="en-US" dirty="0" smtClean="0"/>
                        <a:t>Participation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Ave. </a:t>
                      </a:r>
                    </a:p>
                    <a:p>
                      <a:pPr algn="ctr"/>
                      <a:r>
                        <a:rPr lang="en-US" dirty="0" smtClean="0"/>
                        <a:t>Playing Time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Professional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11v11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90 </a:t>
                      </a:r>
                      <a:r>
                        <a:rPr lang="en-US" dirty="0" err="1" smtClean="0"/>
                        <a:t>mins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mins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2.25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mins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Slide Number Placeholder 6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718BE26-4CE6-4923-AB25-D547E09BCDD4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81571"/>
              </p:ext>
            </p:extLst>
          </p:nvPr>
        </p:nvGraphicFramePr>
        <p:xfrm>
          <a:off x="971601" y="1219200"/>
          <a:ext cx="7416823" cy="377952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716492"/>
                <a:gridCol w="1083707"/>
                <a:gridCol w="1080120"/>
                <a:gridCol w="792088"/>
                <a:gridCol w="864096"/>
                <a:gridCol w="1512168"/>
                <a:gridCol w="13681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Level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Game </a:t>
                      </a:r>
                    </a:p>
                    <a:p>
                      <a:pPr algn="ctr"/>
                      <a:r>
                        <a:rPr lang="en-US" sz="1600" dirty="0" smtClean="0"/>
                        <a:t>Time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Active </a:t>
                      </a:r>
                    </a:p>
                    <a:p>
                      <a:pPr algn="ctr"/>
                      <a:r>
                        <a:rPr lang="en-US" sz="1600" dirty="0" smtClean="0"/>
                        <a:t>Time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Game</a:t>
                      </a:r>
                    </a:p>
                    <a:p>
                      <a:pPr algn="ctr"/>
                      <a:r>
                        <a:rPr lang="en-US" sz="1600" dirty="0" smtClean="0"/>
                        <a:t>Form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Max. </a:t>
                      </a:r>
                    </a:p>
                    <a:p>
                      <a:pPr algn="ctr"/>
                      <a:r>
                        <a:rPr lang="en-US" sz="1600" dirty="0" smtClean="0"/>
                        <a:t>Roster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Ave.</a:t>
                      </a:r>
                      <a:r>
                        <a:rPr lang="en-US" sz="16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600" dirty="0" smtClean="0"/>
                        <a:t>Participation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Ave.  Time</a:t>
                      </a:r>
                    </a:p>
                    <a:p>
                      <a:pPr algn="ctr"/>
                      <a:r>
                        <a:rPr lang="en-US" sz="1600" dirty="0" smtClean="0"/>
                        <a:t>Possession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U-10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6v6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1.46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U-12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42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8v8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 57%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1.50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U-14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49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61%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1.34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U-16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80 minutes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56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61%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1.55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U-18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90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63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61%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1.80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343" name="TextBox 5"/>
          <p:cNvSpPr txBox="1">
            <a:spLocks noChangeArrowheads="1"/>
          </p:cNvSpPr>
          <p:nvPr/>
        </p:nvSpPr>
        <p:spPr bwMode="auto">
          <a:xfrm>
            <a:off x="685800" y="5287963"/>
            <a:ext cx="77724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600">
                <a:latin typeface="Calibri" pitchFamily="34" charset="0"/>
                <a:cs typeface="Arial" charset="0"/>
              </a:rPr>
              <a:t>Assuming maximum game rosters and equal playing time, the table above shows that playing 100 games per season produces a maximum of around 180 minutes of ball possession. </a:t>
            </a:r>
          </a:p>
          <a:p>
            <a:pPr algn="ctr" eaLnBrk="1" hangingPunct="1"/>
            <a:endParaRPr lang="en-US" altLang="en-US" sz="16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1600">
                <a:latin typeface="Calibri" pitchFamily="34" charset="0"/>
                <a:cs typeface="Arial" charset="0"/>
              </a:rPr>
              <a:t>Even at the professional level, playing 100 games in a season would only raise that average to around 225 minutes.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CDBDA7B-BD0E-479D-8CA1-C809454F2CA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41343" y="1666975"/>
          <a:ext cx="8497857" cy="388112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2869819"/>
                <a:gridCol w="1652968"/>
                <a:gridCol w="1006284"/>
                <a:gridCol w="1484393"/>
                <a:gridCol w="14843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Training Activity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Player: Ball </a:t>
                      </a:r>
                    </a:p>
                    <a:p>
                      <a:pPr algn="ctr"/>
                      <a:r>
                        <a:rPr lang="en-US" sz="1600" dirty="0" smtClean="0"/>
                        <a:t>Ratio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 </a:t>
                      </a:r>
                    </a:p>
                    <a:p>
                      <a:pPr algn="ctr"/>
                      <a:r>
                        <a:rPr lang="en-US" sz="1600" dirty="0" smtClean="0"/>
                        <a:t>Time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Active</a:t>
                      </a:r>
                    </a:p>
                    <a:p>
                      <a:pPr algn="ctr"/>
                      <a:r>
                        <a:rPr lang="en-US" sz="1600" dirty="0" smtClean="0"/>
                        <a:t>Participation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Ave. Time </a:t>
                      </a:r>
                      <a:r>
                        <a:rPr lang="en-US" sz="1600" baseline="0" dirty="0" smtClean="0"/>
                        <a:t> Possession</a:t>
                      </a:r>
                      <a:endParaRPr lang="en-US" sz="1600" dirty="0"/>
                    </a:p>
                  </a:txBody>
                  <a:tcPr/>
                </a:tc>
              </a:tr>
              <a:tr h="60684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Warm-up: Free Play (~3v3)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Individual Skill Development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7.5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2v2 Ladder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20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4v4 Conditioned Games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30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3.75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61099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Game</a:t>
                      </a:r>
                      <a:r>
                        <a:rPr lang="en-US" sz="1800" baseline="0" dirty="0" smtClean="0"/>
                        <a:t> Form Practice</a:t>
                      </a:r>
                    </a:p>
                    <a:p>
                      <a:pPr algn="ctr"/>
                      <a:r>
                        <a:rPr lang="en-US" sz="1800" baseline="0" dirty="0" smtClean="0"/>
                        <a:t>6v6 / 8v8 / 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16:1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30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Total Average </a:t>
                      </a:r>
                    </a:p>
                    <a:p>
                      <a:pPr algn="ctr"/>
                      <a:r>
                        <a:rPr lang="en-US" sz="1800" b="1" dirty="0" smtClean="0"/>
                        <a:t>Time of Possession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21.25 </a:t>
                      </a:r>
                      <a:r>
                        <a:rPr lang="en-US" sz="2000" b="1" dirty="0" err="1" smtClean="0"/>
                        <a:t>mins</a:t>
                      </a:r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367" name="TextBox 5"/>
          <p:cNvSpPr txBox="1">
            <a:spLocks noChangeArrowheads="1"/>
          </p:cNvSpPr>
          <p:nvPr/>
        </p:nvSpPr>
        <p:spPr bwMode="auto">
          <a:xfrm>
            <a:off x="533400" y="836613"/>
            <a:ext cx="7924800" cy="8302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dirty="0">
                <a:latin typeface="Calibri" pitchFamily="34" charset="0"/>
                <a:cs typeface="Arial" charset="0"/>
              </a:rPr>
              <a:t>In contrast, TEN well-planned training sessions will produce about the same amount of ball possessions as 100 games. </a:t>
            </a:r>
          </a:p>
        </p:txBody>
      </p:sp>
      <p:sp>
        <p:nvSpPr>
          <p:cNvPr id="15368" name="TextBox 6"/>
          <p:cNvSpPr txBox="1">
            <a:spLocks noChangeArrowheads="1"/>
          </p:cNvSpPr>
          <p:nvPr/>
        </p:nvSpPr>
        <p:spPr bwMode="auto">
          <a:xfrm>
            <a:off x="274638" y="5708650"/>
            <a:ext cx="8534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In short, three to four weeks of training can be more productive than one full year of games! </a:t>
            </a:r>
          </a:p>
        </p:txBody>
      </p:sp>
      <p:sp>
        <p:nvSpPr>
          <p:cNvPr id="7" name="Slide Number Placeholder 6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E2184AA-D9ED-413F-B4ED-66788CE47888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90" name="TextBox 3"/>
          <p:cNvSpPr txBox="1">
            <a:spLocks noChangeArrowheads="1"/>
          </p:cNvSpPr>
          <p:nvPr/>
        </p:nvSpPr>
        <p:spPr bwMode="auto">
          <a:xfrm>
            <a:off x="533400" y="990600"/>
            <a:ext cx="80772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Calibri" pitchFamily="34" charset="0"/>
                <a:cs typeface="Arial" charset="0"/>
              </a:rPr>
              <a:t>Game Play and LTAD</a:t>
            </a:r>
          </a:p>
          <a:p>
            <a:pPr algn="ctr" eaLnBrk="1" hangingPunct="1"/>
            <a:endParaRPr lang="en-US" altLang="en-US" sz="2400">
              <a:latin typeface="Calibri" pitchFamily="34" charset="0"/>
              <a:cs typeface="Arial" charset="0"/>
            </a:endParaRPr>
          </a:p>
          <a:p>
            <a:pPr algn="ctr" eaLnBrk="1" hangingPunct="1"/>
            <a:r>
              <a:rPr lang="en-US" altLang="en-US" sz="2400">
                <a:latin typeface="Calibri" pitchFamily="34" charset="0"/>
                <a:cs typeface="Arial" charset="0"/>
              </a:rPr>
              <a:t>Stated another way, attending well-planned training sessions for SIX MONTHS can produce the same number of ball possessions as SIX YEARS of playing 100 games per season.</a:t>
            </a:r>
          </a:p>
        </p:txBody>
      </p:sp>
      <p:sp>
        <p:nvSpPr>
          <p:cNvPr id="5" name="Slide Number Placeholder 4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89A69D-2C0B-4AA4-B633-527408BAB07A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16392" name="Picture 8" descr="P10106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333750"/>
            <a:ext cx="7315200" cy="3143250"/>
          </a:xfrm>
          <a:prstGeom prst="rect">
            <a:avLst/>
          </a:prstGeom>
          <a:noFill/>
          <a:ln w="63500" cmpd="tri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2400" y="152400"/>
            <a:ext cx="8763000" cy="457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Comic Sans MS" pitchFamily="66" charset="0"/>
              </a:rPr>
              <a:t>US Youth Soccer Coaching Committee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685800"/>
            <a:ext cx="8534400" cy="76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57745" y="1666384"/>
          <a:ext cx="7548055" cy="42672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682943"/>
                <a:gridCol w="1324991"/>
                <a:gridCol w="963930"/>
                <a:gridCol w="802005"/>
                <a:gridCol w="1331531"/>
                <a:gridCol w="1305687"/>
                <a:gridCol w="11369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Level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Game </a:t>
                      </a:r>
                    </a:p>
                    <a:p>
                      <a:pPr algn="ctr"/>
                      <a:r>
                        <a:rPr lang="en-US" sz="1600" dirty="0" smtClean="0"/>
                        <a:t>Time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Active </a:t>
                      </a:r>
                    </a:p>
                    <a:p>
                      <a:pPr algn="ctr"/>
                      <a:r>
                        <a:rPr lang="en-US" sz="1600" dirty="0" smtClean="0"/>
                        <a:t>Time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Game</a:t>
                      </a:r>
                    </a:p>
                    <a:p>
                      <a:pPr algn="ctr"/>
                      <a:r>
                        <a:rPr lang="en-US" sz="1600" dirty="0" smtClean="0"/>
                        <a:t>Form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Player to Ball </a:t>
                      </a:r>
                    </a:p>
                    <a:p>
                      <a:pPr algn="ctr"/>
                      <a:r>
                        <a:rPr lang="en-US" sz="1600" dirty="0" smtClean="0"/>
                        <a:t>Ratio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Ave.</a:t>
                      </a:r>
                      <a:r>
                        <a:rPr lang="en-US" sz="1600" baseline="0" dirty="0" smtClean="0"/>
                        <a:t> </a:t>
                      </a:r>
                    </a:p>
                    <a:p>
                      <a:pPr algn="ctr"/>
                      <a:r>
                        <a:rPr lang="en-US" sz="1600" dirty="0" smtClean="0"/>
                        <a:t>Participation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Ave.  Time</a:t>
                      </a:r>
                    </a:p>
                    <a:p>
                      <a:pPr algn="ctr"/>
                      <a:r>
                        <a:rPr lang="en-US" sz="1600" dirty="0" smtClean="0"/>
                        <a:t>Possession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U-10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6v6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12:1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2.92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U-12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42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8v8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16:1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 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2.62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U-14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49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22:1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2.23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U-16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80 minutes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56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22:1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2.55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U-18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90 minutes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63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11v11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22:1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2.86 </a:t>
                      </a:r>
                      <a:r>
                        <a:rPr lang="en-US" sz="1800" dirty="0" err="1" smtClean="0"/>
                        <a:t>mins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415" name="TextBox 5"/>
          <p:cNvSpPr txBox="1">
            <a:spLocks noChangeArrowheads="1"/>
          </p:cNvSpPr>
          <p:nvPr/>
        </p:nvSpPr>
        <p:spPr bwMode="auto">
          <a:xfrm>
            <a:off x="727075" y="773113"/>
            <a:ext cx="77724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>
                <a:latin typeface="Calibri" pitchFamily="34" charset="0"/>
                <a:cs typeface="Arial" charset="0"/>
              </a:rPr>
              <a:t>Even for the very best players who rarely leave the field, </a:t>
            </a:r>
          </a:p>
          <a:p>
            <a:pPr algn="ctr" eaLnBrk="1" hangingPunct="1"/>
            <a:r>
              <a:rPr lang="en-US" altLang="en-US" sz="1400">
                <a:latin typeface="Calibri" pitchFamily="34" charset="0"/>
                <a:cs typeface="Arial" charset="0"/>
              </a:rPr>
              <a:t>the average time of possession is still less than </a:t>
            </a:r>
          </a:p>
          <a:p>
            <a:pPr algn="ctr" eaLnBrk="1" hangingPunct="1"/>
            <a:r>
              <a:rPr lang="en-US" altLang="en-US" sz="1400">
                <a:latin typeface="Calibri" pitchFamily="34" charset="0"/>
                <a:cs typeface="Arial" charset="0"/>
              </a:rPr>
              <a:t>3 minutes per game; or &lt;300 minutes per 100 game season</a:t>
            </a:r>
            <a:r>
              <a:rPr lang="en-US" altLang="en-US" sz="2400">
                <a:latin typeface="Calibri" pitchFamily="34" charset="0"/>
                <a:cs typeface="Arial" charset="0"/>
              </a:rPr>
              <a:t>. </a:t>
            </a:r>
          </a:p>
        </p:txBody>
      </p:sp>
      <p:sp>
        <p:nvSpPr>
          <p:cNvPr id="17416" name="Rectangle 6"/>
          <p:cNvSpPr>
            <a:spLocks noChangeArrowheads="1"/>
          </p:cNvSpPr>
          <p:nvPr/>
        </p:nvSpPr>
        <p:spPr bwMode="auto">
          <a:xfrm>
            <a:off x="841375" y="6092825"/>
            <a:ext cx="7543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en-US" sz="1400">
                <a:latin typeface="Calibri" pitchFamily="34" charset="0"/>
                <a:cs typeface="Arial" charset="0"/>
              </a:rPr>
              <a:t>300 minutes of ball possession can be achieved in </a:t>
            </a:r>
          </a:p>
          <a:p>
            <a:pPr algn="ctr" eaLnBrk="1" hangingPunct="1"/>
            <a:r>
              <a:rPr lang="en-US" altLang="en-US" sz="1400">
                <a:latin typeface="Calibri" pitchFamily="34" charset="0"/>
                <a:cs typeface="Arial" charset="0"/>
              </a:rPr>
              <a:t>approximately fourteen well-organized training sessions, which would take just over a month. 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1314</Words>
  <Application>Microsoft Office PowerPoint</Application>
  <PresentationFormat>On-screen Show (4:3)</PresentationFormat>
  <Paragraphs>290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Default Design</vt:lpstr>
      <vt:lpstr>Long-Term Athletic Development (LTAD) Why is Quality Training More Important than Playing Games?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Game Play and LTAD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Christian Brothers Lewisham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Long-Term Athletic Development (LTAD)</dc:title>
  <dc:creator>Vince.Colagiuri</dc:creator>
  <cp:lastModifiedBy>Vince</cp:lastModifiedBy>
  <cp:revision>6</cp:revision>
  <dcterms:created xsi:type="dcterms:W3CDTF">2011-03-28T06:33:20Z</dcterms:created>
  <dcterms:modified xsi:type="dcterms:W3CDTF">2015-04-16T03:42:09Z</dcterms:modified>
</cp:coreProperties>
</file>